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modernComment_101_EDB82DB2.xml" ContentType="application/vnd.ms-powerpoint.comments+xml"/>
  <Override PartName="/ppt/comments/modernComment_114_DF978D3F.xml" ContentType="application/vnd.ms-powerpoint.comments+xml"/>
  <Override PartName="/ppt/comments/modernComment_112_93C1076.xml" ContentType="application/vnd.ms-powerpoint.comments+xml"/>
  <Override PartName="/ppt/comments/modernComment_113_1B37224B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7" r:id="rId4"/>
    <p:sldId id="259" r:id="rId5"/>
    <p:sldId id="276" r:id="rId6"/>
    <p:sldId id="277" r:id="rId7"/>
    <p:sldId id="279" r:id="rId8"/>
    <p:sldId id="281" r:id="rId9"/>
    <p:sldId id="282" r:id="rId10"/>
    <p:sldId id="283" r:id="rId11"/>
    <p:sldId id="278" r:id="rId12"/>
    <p:sldId id="280" r:id="rId13"/>
    <p:sldId id="274" r:id="rId14"/>
    <p:sldId id="275" r:id="rId15"/>
    <p:sldId id="258" r:id="rId1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B5542807-9CC4-470A-91C0-FD360103BE87}">
          <p14:sldIdLst>
            <p14:sldId id="256"/>
            <p14:sldId id="261"/>
            <p14:sldId id="257"/>
            <p14:sldId id="259"/>
            <p14:sldId id="276"/>
            <p14:sldId id="277"/>
            <p14:sldId id="279"/>
            <p14:sldId id="281"/>
            <p14:sldId id="282"/>
            <p14:sldId id="283"/>
            <p14:sldId id="278"/>
            <p14:sldId id="280"/>
            <p14:sldId id="274"/>
            <p14:sldId id="275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F419916-0600-8FEF-8456-B61B75681033}" name="Сибгатуллин Ильнур" initials="СИ" userId="c7bfdaf033a812db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00CC"/>
    <a:srgbClr val="9933FF"/>
    <a:srgbClr val="FDF0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192" autoAdjust="0"/>
  </p:normalViewPr>
  <p:slideViewPr>
    <p:cSldViewPr snapToGrid="0">
      <p:cViewPr varScale="1">
        <p:scale>
          <a:sx n="105" d="100"/>
          <a:sy n="105" d="100"/>
        </p:scale>
        <p:origin x="78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1_EDB82DB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72600C-9100-4456-B342-F47D909C3669}" authorId="{1F419916-0600-8FEF-8456-B61B75681033}" created="2023-05-02T13:21:44.526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988270514" sldId="257"/>
      <ac:picMk id="13" creationId="{A3B4625B-FE76-4FFB-F780-B93CC9BF0C97}"/>
    </ac:deMkLst>
    <p188:txBody>
      <a:bodyPr/>
      <a:lstStyle/>
      <a:p>
        <a:r>
          <a:rPr lang="ru-RU"/>
          <a:t>Поменять на логотип</a:t>
        </a:r>
      </a:p>
    </p188:txBody>
  </p188:cm>
</p188:cmLst>
</file>

<file path=ppt/comments/modernComment_112_93C107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F30AEE4-5024-40B4-8A2E-93B0A22059B0}" authorId="{1F419916-0600-8FEF-8456-B61B75681033}" created="2023-05-02T13:29:57.88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54931318" sldId="274"/>
      <ac:spMk id="2" creationId="{3E9F00AE-4E4F-2162-1C5F-13FA2EAFE834}"/>
    </ac:deMkLst>
    <p188:txBody>
      <a:bodyPr/>
      <a:lstStyle/>
      <a:p>
        <a:r>
          <a:rPr lang="ru-RU"/>
          <a:t>С 8 подумать</a:t>
        </a:r>
      </a:p>
    </p188:txBody>
  </p188:cm>
</p188:cmLst>
</file>

<file path=ppt/comments/modernComment_113_1B37224B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7256756-8798-4281-8CDD-06FA05B509B2}" authorId="{1F419916-0600-8FEF-8456-B61B75681033}" created="2023-05-02T13:30:31.117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456598091" sldId="275"/>
      <ac:spMk id="2" creationId="{99AAA4C5-1AC5-4D99-F963-6BE5ADC90924}"/>
    </ac:deMkLst>
    <p188:txBody>
      <a:bodyPr/>
      <a:lstStyle/>
      <a:p>
        <a:r>
          <a:rPr lang="ru-RU"/>
          <a:t>Для создания сервиса в основном будет использоваться ASP.NET и C#, это обоснованно наличием определенной начальной базы знаний в данных продуктах у нашей команды, а также большим объемом информации в интернете на русском языке(переведенной компанией Microsoft). Но так же, по мере необходимости, нами могут быть задействованы технологии Python и JavaScript. </a:t>
        </a:r>
      </a:p>
    </p188:txBody>
  </p188:cm>
</p188:cmLst>
</file>

<file path=ppt/comments/modernComment_114_DF978D3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B672D0E-C3F4-43B7-8648-FD1830F63E22}" authorId="{1F419916-0600-8FEF-8456-B61B75681033}" created="2023-05-02T13:23:39.294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751251263" sldId="276"/>
      <ac:picMk id="1026" creationId="{8EDE8136-8DF5-F025-A497-2F035735703F}"/>
    </ac:deMkLst>
    <p188:txBody>
      <a:bodyPr/>
      <a:lstStyle/>
      <a:p>
        <a:r>
          <a:rPr lang="ru-RU"/>
          <a:t>Изменить цветовую гамму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A619E5-1827-E247-2B4C-9485905575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0A9F8AB-6C84-6C52-10CC-FF9E53016F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921876-E24D-53D8-C0B8-6A3BDC199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1014122-9350-E6EC-C3E8-15450399D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6F30AB7-EFE0-0BA8-A099-52F0117707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658621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1F19B32-30B7-EB48-2702-B89475ADF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223358C-9A93-1572-B8D7-078D6D594A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2CDF6FB-FE74-35F5-7C29-E93D2122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0E638F4-13BC-0D39-F7E5-D6A673300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43EF333-833B-EDE9-B974-DEEC3D5F5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89085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E23EB28-8702-53FA-AB48-321BE02094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47D53E81-DE34-B230-6D17-580AA55D3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5303C6-6B4E-B5DC-2132-C59A1DE31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3493AE6-96F8-0A83-59D1-E9083F085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9A461C0-916B-E9A3-25A4-AC7167F20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2877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C90E5FD-AD48-0BFF-79EF-D1B2F9F1F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C0E9407-F72B-50AE-8E52-497D4D07E6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6542DE8-98FE-E862-B8DD-43FD24C6C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7E734D3-3A2B-F617-3143-DB43E2BAC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384B1D3-901B-75AC-A1B6-7058DFB83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3667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DCEBDD-1EA3-8F8F-05A9-59BC22BDC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B931C41-DB78-EB06-0ABA-780C492AB2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9F4E669-FFEB-9695-3F43-99132C7F7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7233314-815F-7FD9-6F82-912B09DEB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E17C1C2-8AB7-F87B-E766-EC9A039FE8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47713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1332DE-1CC4-7C27-2FF8-A402BD003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2D944E8-0059-61B5-55B1-37774A797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B52268C-541E-394A-C111-8F294ED548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10987BC-321D-50DA-B3DF-A501955CB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9B13E09-B234-BDBA-0340-4704CE9A0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8D1B8150-4055-AF63-6CF9-DE36F54C2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678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BDF86B1-4BBA-F9A3-79CA-7C691E5A4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5A35CA2-31B8-A1B5-1F21-6B7A258FC6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AEAB7FD-7D18-FE8C-C362-80E9F57784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FF0E0F83-0FCB-A3B0-E372-9A029DB37B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D7765FF0-832F-385E-36C5-254F09A0CB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9FFC65-486B-4AA4-C9E2-FF7CD319C9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626ACA0-2A64-83B5-6632-0AE4ED4838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55DB00-2BB4-9386-70E3-9591B4D08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33571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98FE40A-FFFF-4418-566B-0C866ACE4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6333BD47-1AC2-16EE-A9F4-5B85C222F6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53B8B83-9266-2D21-DF48-592F3285E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072F2769-1889-5903-6F10-9E0D50BE8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8768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A47B621-BB00-014A-AC3C-282F53A2B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208FBCAE-FF2A-0837-DD59-49DC6926B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0261186-2961-D806-8219-8D6BD7D04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48403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23FF5C-7CC9-8A8B-1979-39C043F5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989D764-B139-F016-2F45-D7D7EE0F4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57AD5A-2592-695F-93DB-A3DCADBFF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B894528-1D91-D5D8-E061-43DC3590A6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C18C26D4-F0A1-7628-7C67-1375EF676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38E547F-CE63-81B4-EAC1-11596AD24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60910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5566D1A-A07C-A05A-A872-994B77C8D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74394951-3320-1CB0-6F15-21D07637F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A623500-73D3-05A2-F305-EAC5A6FD04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333FECD5-29D2-DB88-A52A-05A25B1F2B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1356820-F626-EDF0-5502-65ECB84D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A831B63C-39B2-4F6B-812F-44F5674D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000507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742CBA8-A515-6425-8666-44970788B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EEC9C70-7F45-B6C4-22F8-1AFA87670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BD008D9-C485-613F-36AA-75965D1B54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50F195-9073-42E9-ABAF-F7A381391A70}" type="datetimeFigureOut">
              <a:rPr lang="ru-RU" smtClean="0"/>
              <a:t>15.05.2023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CC74BA7-F699-1BC6-BED7-4DABFA0499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0ACD9A8-3DDC-5A6C-27A9-889030389C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06FFD9-F160-4090-BAAD-F8469DDB560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97356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microsoft.com/office/2018/10/relationships/comments" Target="../comments/modernComment_112_93C107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microsoft.com/office/2018/10/relationships/comments" Target="../comments/modernComment_113_1B37224B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microsoft.com/office/2018/10/relationships/comments" Target="../comments/modernComment_101_EDB82DB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microsoft.com/office/2018/10/relationships/comments" Target="../comments/modernComment_114_DF978D3F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0C7E601-2829-A02D-70C5-AD3467B7D9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91" b="10909"/>
          <a:stretch/>
        </p:blipFill>
        <p:spPr>
          <a:xfrm>
            <a:off x="-3048" y="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83CC11D-7DF3-1C5C-9827-CCD54AE6E2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00051" y="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FFFF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Digital Portfolio</a:t>
            </a:r>
            <a:endParaRPr lang="ru-RU" sz="7200" dirty="0">
              <a:solidFill>
                <a:srgbClr val="FFFFFF"/>
              </a:solidFill>
              <a:latin typeface="Raleway ExtraBold" panose="020B0903030101060003" pitchFamily="34" charset="-52"/>
              <a:ea typeface="Roboto ExtraBold" panose="02000000000000000000" pitchFamily="2" charset="0"/>
            </a:endParaRP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0C47AFC5-4A5A-F924-EACD-EF061D5497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80462" y="4933935"/>
            <a:ext cx="6024978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Команда</a:t>
            </a:r>
            <a:endParaRPr lang="en-US" sz="3200" i="0" dirty="0">
              <a:solidFill>
                <a:schemeClr val="bg1"/>
              </a:solidFill>
              <a:effectLst/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r>
              <a:rPr lang="ru-RU" sz="3200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Medium" panose="02000000000000000000" pitchFamily="2" charset="0"/>
              </a:rPr>
              <a:t>ОАО «ВеличавоЦифровой</a:t>
            </a:r>
            <a:r>
              <a:rPr lang="ru-RU" sz="3200" dirty="0">
                <a:solidFill>
                  <a:schemeClr val="bg1"/>
                </a:solidFill>
                <a:latin typeface="Raleway Medium" panose="020B0603030101060003" pitchFamily="34" charset="-52"/>
                <a:ea typeface="Roboto Medium" panose="02000000000000000000" pitchFamily="2" charset="0"/>
              </a:rPr>
              <a:t>»</a:t>
            </a:r>
          </a:p>
        </p:txBody>
      </p:sp>
    </p:spTree>
    <p:extLst>
      <p:ext uri="{BB962C8B-B14F-4D97-AF65-F5344CB8AC3E}">
        <p14:creationId xmlns:p14="http://schemas.microsoft.com/office/powerpoint/2010/main" val="1334397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465570-4235-F4AF-8C5B-030A50B1D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Поиск проектов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4129B5C-87DD-329C-97B3-8714D4B8A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71419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28F5EBC-DEBF-D1CB-8FD9-9E8BB028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84408" cy="1325563"/>
          </a:xfrm>
        </p:spPr>
        <p:txBody>
          <a:bodyPr/>
          <a:lstStyle/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МВП:   				</a:t>
            </a:r>
            <a:r>
              <a:rPr lang="en-US" dirty="0">
                <a:solidFill>
                  <a:srgbClr val="6600CC"/>
                </a:solidFill>
                <a:latin typeface="Raleway Medium" pitchFamily="2" charset="-52"/>
              </a:rPr>
              <a:t> </a:t>
            </a: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Идеальный продукт: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A8ABD0A-1F92-A2D7-A38A-4AE6992649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2168" cy="4351338"/>
          </a:xfrm>
        </p:spPr>
        <p:txBody>
          <a:bodyPr/>
          <a:lstStyle/>
          <a:p>
            <a:pPr marL="0" indent="0" algn="l">
              <a:buNone/>
            </a:pPr>
            <a:r>
              <a:rPr lang="ru-RU" b="1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Функции:</a:t>
            </a:r>
            <a:endParaRPr lang="ru-RU" b="0" i="0" dirty="0">
              <a:solidFill>
                <a:srgbClr val="6600CC"/>
              </a:solidFill>
              <a:effectLst/>
              <a:latin typeface="Raleway Medium" pitchFamily="2" charset="-52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 пользователя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Поддержка нескольких форматов изображений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 пользователей или их работ</a:t>
            </a:r>
          </a:p>
          <a:p>
            <a:endParaRPr lang="ru-RU" dirty="0"/>
          </a:p>
        </p:txBody>
      </p:sp>
      <p:sp>
        <p:nvSpPr>
          <p:cNvPr id="4" name="Объект 2">
            <a:extLst>
              <a:ext uri="{FF2B5EF4-FFF2-40B4-BE49-F238E27FC236}">
                <a16:creationId xmlns:a16="http://schemas.microsoft.com/office/drawing/2014/main" id="{0EBBA7A8-F39F-E04E-80CB-0D267870B0F1}"/>
              </a:ext>
            </a:extLst>
          </p:cNvPr>
          <p:cNvSpPr txBox="1">
            <a:spLocks/>
          </p:cNvSpPr>
          <p:nvPr/>
        </p:nvSpPr>
        <p:spPr>
          <a:xfrm>
            <a:off x="5480304" y="1754696"/>
            <a:ext cx="57210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ru-RU" b="1" dirty="0">
                <a:solidFill>
                  <a:srgbClr val="6600CC"/>
                </a:solidFill>
                <a:latin typeface="Raleway Medium" pitchFamily="2" charset="-52"/>
                <a:ea typeface="Source Sans Pro" panose="020B0503030403020204" pitchFamily="34" charset="0"/>
              </a:rPr>
              <a:t>Функции:</a:t>
            </a:r>
            <a:endParaRPr lang="ru-RU" dirty="0">
              <a:solidFill>
                <a:srgbClr val="6600CC"/>
              </a:solidFill>
              <a:latin typeface="Raleway Medium" pitchFamily="2" charset="-52"/>
              <a:ea typeface="Source Sans Pro" panose="020B0503030403020204" pitchFamily="34" charset="0"/>
            </a:endParaRP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Максимальное разнообразие категорий портфолио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Удобный поиск</a:t>
            </a:r>
          </a:p>
          <a:p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Наличие статистики и рекомендаций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37131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074FBC-607C-903B-069B-2DE129929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>
                <a:solidFill>
                  <a:srgbClr val="6600CC"/>
                </a:solidFill>
              </a:rPr>
              <a:t>План работы: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E210FE5-D11A-CF4E-3B35-686F53B031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7048"/>
            <a:ext cx="10765536" cy="464991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сделали: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Регистрация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Демонстрация работ пользователя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Поддержка нескольких форматов изображений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200" i="0" dirty="0">
                <a:solidFill>
                  <a:srgbClr val="6600CC"/>
                </a:solidFill>
                <a:effectLst/>
                <a:latin typeface="Raleway Medium" pitchFamily="2" charset="-52"/>
              </a:rPr>
              <a:t>Поиск пользователей или их работ</a:t>
            </a:r>
          </a:p>
          <a:p>
            <a:pPr marL="0" indent="0">
              <a:buNone/>
            </a:pPr>
            <a:r>
              <a:rPr lang="ru-RU" dirty="0">
                <a:solidFill>
                  <a:srgbClr val="6600CC"/>
                </a:solidFill>
                <a:latin typeface="Raleway Medium" pitchFamily="2" charset="-52"/>
              </a:rPr>
              <a:t>Что осталось доделать: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Максимальное разнообразие категорий портфолио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Продвинутый дизайн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Удобный поиск</a:t>
            </a:r>
          </a:p>
          <a:p>
            <a:r>
              <a:rPr lang="ru-RU" sz="2200" dirty="0">
                <a:solidFill>
                  <a:srgbClr val="6600CC"/>
                </a:solidFill>
                <a:latin typeface="Raleway Medium" pitchFamily="2" charset="-52"/>
              </a:rPr>
              <a:t>Наличие статистики и рекомендаций</a:t>
            </a:r>
            <a:endParaRPr lang="ru-RU" sz="2200" dirty="0"/>
          </a:p>
        </p:txBody>
      </p:sp>
    </p:spTree>
    <p:extLst>
      <p:ext uri="{BB962C8B-B14F-4D97-AF65-F5344CB8AC3E}">
        <p14:creationId xmlns:p14="http://schemas.microsoft.com/office/powerpoint/2010/main" val="462260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F499F53-ECD6-B4E4-A0B8-D451B68E86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8830" y="2837102"/>
            <a:ext cx="3740089" cy="3740089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9F00AE-4E4F-2162-1C5F-13FA2EAFE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978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Выводы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26271E-AC75-BC70-83F0-2F4B93FA63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9130"/>
            <a:ext cx="10515600" cy="3812876"/>
          </a:xfrm>
        </p:spPr>
        <p:txBody>
          <a:bodyPr/>
          <a:lstStyle/>
          <a:p>
            <a:pPr marL="0" indent="0">
              <a:buNone/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Для успешного веб-сервиса с портфолио в первую очередь нам необходимо обеспечить:</a:t>
            </a:r>
          </a:p>
          <a:p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</a:rPr>
              <a:t>Максимальное разнообразие категорий портфолио</a:t>
            </a:r>
          </a:p>
          <a:p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</a:rPr>
              <a:t>Продвинутый дизайн</a:t>
            </a:r>
          </a:p>
          <a:p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</a:rPr>
              <a:t>Удобный поиск</a:t>
            </a:r>
          </a:p>
          <a:p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</a:rPr>
              <a:t>Наличие статистики и рекомендаций</a:t>
            </a:r>
          </a:p>
          <a:p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</a:rPr>
              <a:t>Бесплатное пользование сервисом</a:t>
            </a:r>
          </a:p>
          <a:p>
            <a:pPr marL="0" indent="0">
              <a:buNone/>
            </a:pPr>
            <a:endParaRPr lang="ru-RU" dirty="0">
              <a:solidFill>
                <a:srgbClr val="6600CC"/>
              </a:solidFill>
              <a:latin typeface="Raleway Medium" panose="020B0603030101060003" pitchFamily="34" charset="-5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27DE13-9F1E-11EC-DD02-029A0F574241}"/>
              </a:ext>
            </a:extLst>
          </p:cNvPr>
          <p:cNvSpPr txBox="1"/>
          <p:nvPr/>
        </p:nvSpPr>
        <p:spPr>
          <a:xfrm>
            <a:off x="1112808" y="5163150"/>
            <a:ext cx="55899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</a:rPr>
              <a:t>Именно максимальное разнообразие категорий портфолио должно стать нашей главной отличительной чертой</a:t>
            </a:r>
            <a:r>
              <a:rPr lang="en-US" dirty="0">
                <a:solidFill>
                  <a:srgbClr val="6600CC"/>
                </a:solidFill>
                <a:latin typeface="Raleway Medium" panose="020B0603030101060003" pitchFamily="34" charset="-52"/>
              </a:rPr>
              <a:t>, </a:t>
            </a:r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</a:rPr>
              <a:t>поэтому мы и выбрали такую широкую целевую аудиторию.</a:t>
            </a:r>
            <a:endParaRPr lang="en-US" dirty="0">
              <a:solidFill>
                <a:srgbClr val="6600CC"/>
              </a:solidFill>
              <a:latin typeface="Raleway Medium" panose="020B0603030101060003" pitchFamily="34" charset="-52"/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493131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9AAA4C5-1AC5-4D99-F963-6BE5ADC90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Стек технологий</a:t>
            </a:r>
          </a:p>
        </p:txBody>
      </p:sp>
      <p:pic>
        <p:nvPicPr>
          <p:cNvPr id="5" name="Объект 4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371284C6-1063-0B0B-0D80-30E4390C31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392" y="4377179"/>
            <a:ext cx="1730128" cy="1730128"/>
          </a:xfr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4B493C6-14E4-1B69-BB2F-9A345E7AE1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473" y="1764347"/>
            <a:ext cx="1947119" cy="2133600"/>
          </a:xfrm>
          <a:prstGeom prst="rect">
            <a:avLst/>
          </a:prstGeom>
        </p:spPr>
      </p:pic>
      <p:pic>
        <p:nvPicPr>
          <p:cNvPr id="9" name="Рисунок 8" descr="Изображение выглядит как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6CF020BC-1424-F815-723D-9AECB2636C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711" y="1615757"/>
            <a:ext cx="2857500" cy="243078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92A6C4B-926C-8DE1-EB32-B3882E38F0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398" y="4281329"/>
            <a:ext cx="1710427" cy="1921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980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E37AAE-6F72-2CB2-C56A-F0F43F13C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074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ОАО «ВеличавоЦифровой»</a:t>
            </a:r>
            <a:r>
              <a:rPr lang="en-US" sz="5400" dirty="0">
                <a:solidFill>
                  <a:schemeClr val="bg1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”</a:t>
            </a:r>
            <a:endParaRPr lang="ru-RU" sz="5400" dirty="0">
              <a:solidFill>
                <a:schemeClr val="bg1"/>
              </a:solidFill>
              <a:latin typeface="Raleway ExtraBold" panose="020B0903030101060003" pitchFamily="34" charset="-52"/>
              <a:ea typeface="Roboto ExtraBold" panose="02000000000000000000" pitchFamily="2" charset="0"/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E652264-8227-427A-B790-D8E4EE25B7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4580716" cy="4630321"/>
          </a:xfrm>
        </p:spPr>
        <p:txBody>
          <a:bodyPr>
            <a:normAutofit/>
          </a:bodyPr>
          <a:lstStyle/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Тимлид: Сибгатуллин Ильнур Русланович</a:t>
            </a:r>
            <a:endParaRPr lang="en-US" dirty="0">
              <a:solidFill>
                <a:srgbClr val="6600CC"/>
              </a:solidFill>
              <a:latin typeface="Raleway Medium" panose="020B0603030101060003" pitchFamily="34" charset="-52"/>
              <a:ea typeface="Roboto Medium" panose="02000000000000000000" pitchFamily="2" charset="0"/>
            </a:endParaRP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Аналитик: Баталов Кирилл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Дизайнер: Корепин Степан Дмитриевич</a:t>
            </a:r>
          </a:p>
          <a:p>
            <a:pPr marL="588600" indent="-457200">
              <a:spcAft>
                <a:spcPts val="1200"/>
              </a:spcAft>
              <a:buBlip>
                <a:blip r:embed="rId2"/>
              </a:buBlip>
            </a:pPr>
            <a:r>
              <a:rPr lang="ru-RU" i="0" dirty="0">
                <a:solidFill>
                  <a:srgbClr val="6600CC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Разработчик: Потемкин Сергей </a:t>
            </a:r>
            <a:r>
              <a:rPr lang="ru-RU" i="0" dirty="0">
                <a:solidFill>
                  <a:schemeClr val="bg1"/>
                </a:solidFill>
                <a:effectLst/>
                <a:latin typeface="Raleway Medium" panose="020B0603030101060003" pitchFamily="34" charset="-52"/>
                <a:ea typeface="Roboto Condensed" panose="02000000000000000000" pitchFamily="2" charset="0"/>
              </a:rPr>
              <a:t>Анатольевич</a:t>
            </a:r>
            <a:endParaRPr lang="ru-RU" dirty="0">
              <a:solidFill>
                <a:schemeClr val="bg1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>
              <a:solidFill>
                <a:srgbClr val="7030A0"/>
              </a:solidFill>
              <a:latin typeface="Roboto Condensed" panose="02000000000000000000" pitchFamily="2" charset="0"/>
              <a:ea typeface="Roboto Condensed" panose="02000000000000000000" pitchFamily="2" charset="0"/>
            </a:endParaRPr>
          </a:p>
          <a:p>
            <a:pPr marL="0" indent="0">
              <a:buNone/>
            </a:pPr>
            <a:endParaRPr lang="ru-RU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C2FF6366-DC45-B022-61D3-6E97583148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  <a:ln>
            <a:noFill/>
          </a:ln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D35DF2AE-AD0E-76A6-13EB-86B7D5F27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1546309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3650EC72-E45D-00F5-2A92-08CFDA850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116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3FF16C1-E1DB-9F18-31BD-EA1B71B4C3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4800" y="3941680"/>
            <a:ext cx="1970996" cy="1970996"/>
          </a:xfrm>
          <a:prstGeom prst="rect">
            <a:avLst/>
          </a:prstGeom>
          <a:gradFill>
            <a:gsLst>
              <a:gs pos="26000">
                <a:srgbClr val="FDF028"/>
              </a:gs>
              <a:gs pos="100000">
                <a:schemeClr val="accent1">
                  <a:lumMod val="44000"/>
                  <a:lumOff val="56000"/>
                </a:schemeClr>
              </a:gs>
              <a:gs pos="99000">
                <a:srgbClr val="6600CC"/>
              </a:gs>
              <a:gs pos="100000">
                <a:srgbClr val="6600CC"/>
              </a:gs>
            </a:gsLst>
            <a:lin ang="5400000" scaled="1"/>
          </a:gradFill>
        </p:spPr>
      </p:pic>
    </p:spTree>
    <p:extLst>
      <p:ext uri="{BB962C8B-B14F-4D97-AF65-F5344CB8AC3E}">
        <p14:creationId xmlns:p14="http://schemas.microsoft.com/office/powerpoint/2010/main" val="267931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B99AB6E-D17C-7991-12F0-FDEA5CC67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927" y="475862"/>
            <a:ext cx="3807187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Проблема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156C28A-3F5F-BFA4-6413-6BC4DFE7A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927" y="2156604"/>
            <a:ext cx="4362491" cy="403247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sz="3200" dirty="0">
                <a:solidFill>
                  <a:srgbClr val="6600CC"/>
                </a:solidFill>
                <a:latin typeface="Raleway Medium" panose="020B0603030101060003" pitchFamily="34" charset="-52"/>
              </a:rPr>
              <a:t>Творческие люди не имеют простого, функционального и доступного сайта для размещения своих работ для наглядного показа всех своих умений, потенциальным клиентам. </a:t>
            </a:r>
            <a:endParaRPr lang="en-US" sz="3200" dirty="0">
              <a:solidFill>
                <a:srgbClr val="6600CC"/>
              </a:solidFill>
              <a:latin typeface="Raleway Medium" panose="020B0603030101060003" pitchFamily="34" charset="-52"/>
            </a:endParaRPr>
          </a:p>
        </p:txBody>
      </p:sp>
      <p:pic>
        <p:nvPicPr>
          <p:cNvPr id="10" name="Рисунок 9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C17E186E-9120-5024-4B52-3E042F4C3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418" y="475862"/>
            <a:ext cx="6877501" cy="533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076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80DF40B2-80F7-4E71-B46C-284163F3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FB78D58-A922-FC50-81B6-A41385B74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059" y="540071"/>
            <a:ext cx="4030579" cy="2228074"/>
          </a:xfrm>
        </p:spPr>
        <p:txBody>
          <a:bodyPr>
            <a:normAutofit/>
          </a:bodyPr>
          <a:lstStyle/>
          <a:p>
            <a:r>
              <a:rPr lang="ru-RU" sz="5400" dirty="0">
                <a:solidFill>
                  <a:srgbClr val="9933FF"/>
                </a:solidFill>
                <a:latin typeface="Raleway ExtraBold" panose="020B0903030101060003" pitchFamily="34" charset="-52"/>
                <a:ea typeface="Roboto ExtraBold" panose="02000000000000000000" pitchFamily="2" charset="0"/>
              </a:rPr>
              <a:t>Решение</a:t>
            </a:r>
          </a:p>
        </p:txBody>
      </p:sp>
      <p:sp>
        <p:nvSpPr>
          <p:cNvPr id="30" name="Content Placeholder 16">
            <a:extLst>
              <a:ext uri="{FF2B5EF4-FFF2-40B4-BE49-F238E27FC236}">
                <a16:creationId xmlns:a16="http://schemas.microsoft.com/office/drawing/2014/main" id="{6E8A32EF-DA64-5A68-B605-7EBF5F956A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6010" y="2699817"/>
            <a:ext cx="4331527" cy="36350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  <a:ea typeface="Roboto Condensed" panose="02000000000000000000" pitchFamily="2" charset="0"/>
              </a:rPr>
              <a:t>Веб-сервис для размещения и просмотра портфолио в электронном варианте. </a:t>
            </a:r>
            <a:endParaRPr lang="en-US" sz="3600" dirty="0">
              <a:solidFill>
                <a:srgbClr val="6600CC"/>
              </a:solidFill>
              <a:latin typeface="Raleway Medium" panose="020B0603030101060003" pitchFamily="34" charset="-52"/>
              <a:ea typeface="Roboto Condensed" panose="02000000000000000000" pitchFamily="2" charset="0"/>
            </a:endParaRPr>
          </a:p>
        </p:txBody>
      </p:sp>
      <p:pic>
        <p:nvPicPr>
          <p:cNvPr id="13" name="Объект 12">
            <a:extLst>
              <a:ext uri="{FF2B5EF4-FFF2-40B4-BE49-F238E27FC236}">
                <a16:creationId xmlns:a16="http://schemas.microsoft.com/office/drawing/2014/main" id="{A3B4625B-FE76-4FFB-F780-B93CC9BF0C9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3" b="1493"/>
          <a:stretch/>
        </p:blipFill>
        <p:spPr>
          <a:xfrm>
            <a:off x="5010387" y="10"/>
            <a:ext cx="7181613" cy="6857990"/>
          </a:xfrm>
          <a:prstGeom prst="rect">
            <a:avLst/>
          </a:prstGeom>
          <a:solidFill>
            <a:srgbClr val="7030A0">
              <a:alpha val="0"/>
            </a:srgbClr>
          </a:solidFill>
          <a:effectLst/>
        </p:spPr>
      </p:pic>
    </p:spTree>
    <p:extLst>
      <p:ext uri="{BB962C8B-B14F-4D97-AF65-F5344CB8AC3E}">
        <p14:creationId xmlns:p14="http://schemas.microsoft.com/office/powerpoint/2010/main" val="398827051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EE6CCD-6691-D35A-720F-7A945E77DD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187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4800" dirty="0">
                <a:solidFill>
                  <a:srgbClr val="9933FF"/>
                </a:solidFill>
                <a:latin typeface="Raleway ExtraBold" panose="020B0903030101060003" pitchFamily="34" charset="-52"/>
              </a:rPr>
              <a:t>Целевая аудитория</a:t>
            </a:r>
          </a:p>
        </p:txBody>
      </p:sp>
      <p:pic>
        <p:nvPicPr>
          <p:cNvPr id="5" name="Объект 4" descr="Изображение выглядит как диаграмма&#10;&#10;Автоматически созданное описание">
            <a:extLst>
              <a:ext uri="{FF2B5EF4-FFF2-40B4-BE49-F238E27FC236}">
                <a16:creationId xmlns:a16="http://schemas.microsoft.com/office/drawing/2014/main" id="{51F4FA45-B200-C5BE-BA2A-EF46A4F75C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0049" y="1544263"/>
            <a:ext cx="6840681" cy="243829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F6839B8-A31D-9574-8446-4F5FA3D36CFC}"/>
              </a:ext>
            </a:extLst>
          </p:cNvPr>
          <p:cNvSpPr txBox="1"/>
          <p:nvPr/>
        </p:nvSpPr>
        <p:spPr>
          <a:xfrm>
            <a:off x="4521394" y="3807756"/>
            <a:ext cx="4524884" cy="30623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sz="2800" dirty="0">
              <a:solidFill>
                <a:srgbClr val="6600CC"/>
              </a:solidFill>
              <a:latin typeface="Raleway Medium" panose="020B0603030101060003" pitchFamily="34" charset="-52"/>
            </a:endParaRP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Художники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Дизайнеры</a:t>
            </a:r>
          </a:p>
          <a:p>
            <a:pPr marL="342900" indent="-342900">
              <a:spcBef>
                <a:spcPts val="600"/>
              </a:spcBef>
              <a:buBlip>
                <a:blip r:embed="rId3"/>
              </a:buBlip>
            </a:pPr>
            <a:r>
              <a:rPr lang="ru-RU" sz="3600" dirty="0">
                <a:solidFill>
                  <a:srgbClr val="6600CC"/>
                </a:solidFill>
                <a:latin typeface="Raleway Medium" panose="020B0603030101060003" pitchFamily="34" charset="-52"/>
              </a:rPr>
              <a:t>Фотографы</a:t>
            </a:r>
          </a:p>
          <a:p>
            <a:r>
              <a:rPr lang="ru-RU" sz="2400" dirty="0">
                <a:solidFill>
                  <a:srgbClr val="6600CC"/>
                </a:solidFill>
                <a:latin typeface="Raleway Medium" panose="020B0603030101060003" pitchFamily="34" charset="-52"/>
              </a:rPr>
              <a:t>	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54079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E4B846-CF32-38A1-22B1-108D612E4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sz="4400" dirty="0">
                <a:solidFill>
                  <a:srgbClr val="9933FF"/>
                </a:solidFill>
                <a:latin typeface="Raleway ExtraBold" panose="020B0903030101060003" pitchFamily="34" charset="-52"/>
              </a:rPr>
              <a:t>Аналоги</a:t>
            </a:r>
            <a:endParaRPr lang="ru-RU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EDE8136-8DF5-F025-A497-2F03573570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4955" y="1690688"/>
            <a:ext cx="8942089" cy="4044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2512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446E5E-D763-C0EB-AA57-B9D03FA65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-1206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Регистрация</a:t>
            </a:r>
            <a:endParaRPr lang="ru-RU" dirty="0"/>
          </a:p>
        </p:txBody>
      </p:sp>
      <p:pic>
        <p:nvPicPr>
          <p:cNvPr id="9" name="регистрация">
            <a:hlinkClick r:id="" action="ppaction://media"/>
            <a:extLst>
              <a:ext uri="{FF2B5EF4-FFF2-40B4-BE49-F238E27FC236}">
                <a16:creationId xmlns:a16="http://schemas.microsoft.com/office/drawing/2014/main" id="{C6F1CA48-0E96-3D53-CD16-C8C049F2ABD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4359" y="1370648"/>
            <a:ext cx="8983281" cy="5052981"/>
          </a:xfrm>
        </p:spPr>
      </p:pic>
    </p:spTree>
    <p:extLst>
      <p:ext uri="{BB962C8B-B14F-4D97-AF65-F5344CB8AC3E}">
        <p14:creationId xmlns:p14="http://schemas.microsoft.com/office/powerpoint/2010/main" val="2440160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834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93519D4-2E7A-7E27-874F-7A01A0DC83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Вход</a:t>
            </a:r>
            <a:endParaRPr lang="ru-RU" dirty="0"/>
          </a:p>
        </p:txBody>
      </p:sp>
      <p:pic>
        <p:nvPicPr>
          <p:cNvPr id="7" name="вход">
            <a:hlinkClick r:id="" action="ppaction://media"/>
            <a:extLst>
              <a:ext uri="{FF2B5EF4-FFF2-40B4-BE49-F238E27FC236}">
                <a16:creationId xmlns:a16="http://schemas.microsoft.com/office/drawing/2014/main" id="{711E362F-41D6-A79F-9F66-3AE40A0EEAA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85515" y="1169479"/>
            <a:ext cx="9020970" cy="5074181"/>
          </a:xfrm>
        </p:spPr>
      </p:pic>
    </p:spTree>
    <p:extLst>
      <p:ext uri="{BB962C8B-B14F-4D97-AF65-F5344CB8AC3E}">
        <p14:creationId xmlns:p14="http://schemas.microsoft.com/office/powerpoint/2010/main" val="393506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C8A068-B8F0-394E-4D60-E12967FDB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5941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Личный кабинет</a:t>
            </a:r>
            <a:endParaRPr lang="ru-RU" dirty="0"/>
          </a:p>
        </p:txBody>
      </p:sp>
      <p:pic>
        <p:nvPicPr>
          <p:cNvPr id="4" name="Личный кабинет">
            <a:hlinkClick r:id="" action="ppaction://media"/>
            <a:extLst>
              <a:ext uri="{FF2B5EF4-FFF2-40B4-BE49-F238E27FC236}">
                <a16:creationId xmlns:a16="http://schemas.microsoft.com/office/drawing/2014/main" id="{9475EA02-47E1-068C-1C08-207BF7E6DE9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48327" y="1158112"/>
            <a:ext cx="9495345" cy="5341011"/>
          </a:xfrm>
        </p:spPr>
      </p:pic>
    </p:spTree>
    <p:extLst>
      <p:ext uri="{BB962C8B-B14F-4D97-AF65-F5344CB8AC3E}">
        <p14:creationId xmlns:p14="http://schemas.microsoft.com/office/powerpoint/2010/main" val="183986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2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723CC99-BC8D-13F1-46E7-E620F160D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9933FF"/>
                </a:solidFill>
                <a:latin typeface="Raleway ExtraBold" panose="020B0903030101060003" pitchFamily="34" charset="-52"/>
              </a:rPr>
              <a:t>Добавление проектов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2ABE4429-EEB6-07E1-9C3C-C565EB9CB6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336792250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</TotalTime>
  <Words>208</Words>
  <Application>Microsoft Office PowerPoint</Application>
  <PresentationFormat>Широкоэкранный</PresentationFormat>
  <Paragraphs>55</Paragraphs>
  <Slides>15</Slides>
  <Notes>0</Notes>
  <HiddenSlides>0</HiddenSlides>
  <MMClips>3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Raleway ExtraBold</vt:lpstr>
      <vt:lpstr>Raleway Medium</vt:lpstr>
      <vt:lpstr>Roboto Condensed</vt:lpstr>
      <vt:lpstr>Тема Office</vt:lpstr>
      <vt:lpstr>Digital Portfolio</vt:lpstr>
      <vt:lpstr>Проблема</vt:lpstr>
      <vt:lpstr>Решение</vt:lpstr>
      <vt:lpstr>Целевая аудитория</vt:lpstr>
      <vt:lpstr>Аналоги</vt:lpstr>
      <vt:lpstr>Регистрация</vt:lpstr>
      <vt:lpstr>Вход</vt:lpstr>
      <vt:lpstr>Личный кабинет</vt:lpstr>
      <vt:lpstr>Добавление проектов</vt:lpstr>
      <vt:lpstr>Поиск проектов</vt:lpstr>
      <vt:lpstr>МВП:        Идеальный продукт:</vt:lpstr>
      <vt:lpstr>План работы:</vt:lpstr>
      <vt:lpstr>Выводы</vt:lpstr>
      <vt:lpstr>Стек технологий</vt:lpstr>
      <vt:lpstr>ОАО «ВеличавоЦифровой»”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Кирилл Баталов</dc:creator>
  <cp:lastModifiedBy>Сибгатуллин Ильнур</cp:lastModifiedBy>
  <cp:revision>54</cp:revision>
  <dcterms:created xsi:type="dcterms:W3CDTF">2023-03-25T20:03:06Z</dcterms:created>
  <dcterms:modified xsi:type="dcterms:W3CDTF">2023-05-15T11:18:21Z</dcterms:modified>
</cp:coreProperties>
</file>